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a:xfrm>
            <a:off x="0" y="0"/>
            <a:ext cx="9144000" cy="1828800"/>
          </a:xfrm>
        </p:spPr>
        <p:txBody>
          <a:bodyPr/>
          <a:lstStyle/>
          <a:p>
            <a:pPr algn="ctr">
              <a:defRPr>
                <a:latin typeface="Trebuchet MS"/>
              </a:defRPr>
            </a:pPr>
            <a:r>
              <a:rPr sz="3024">
                <a:latin typeface="Trebuchet MS"/>
              </a:rPr>
              <a:t>The </a:t>
            </a:r>
            <a:r>
              <a:rPr sz="3600">
                <a:latin typeface="Trebuchet MS"/>
              </a:rPr>
              <a:t>Farmer's </a:t>
            </a:r>
            <a:r>
              <a:rPr sz="3600">
                <a:latin typeface="Trebuchet MS"/>
              </a:rPr>
              <a:t>Gift</a:t>
            </a:r>
          </a:p>
        </p:txBody>
      </p:sp>
      <p:sp>
        <p:nvSpPr>
          <p:cNvPr id="3" name="Subtitle 2"/>
          <p:cNvSpPr>
            <a:spLocks noGrp="1"/>
          </p:cNvSpPr>
          <p:nvPr>
            <p:ph type="subTitle" idx="1"/>
          </p:nvPr>
        </p:nvSpPr>
        <p:spPr/>
        <p:txBody>
          <a:bodyPr/>
          <a:lstStyle/>
          <a:p/>
        </p:txBody>
      </p:sp>
      <p:sp>
        <p:nvSpPr>
          <p:cNvPr id="4" name="Rectangle 3"/>
          <p:cNvSpPr/>
          <p:nvPr/>
        </p:nvSpPr>
        <p:spPr>
          <a:xfrm>
            <a:off x="0" y="0"/>
            <a:ext cx="182880" cy="6858000"/>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5" name="Picture 4" descr="title.png"/>
          <p:cNvPicPr>
            <a:picLocks noChangeAspect="1"/>
          </p:cNvPicPr>
          <p:nvPr/>
        </p:nvPicPr>
        <p:blipFill>
          <a:blip r:embed="rId2"/>
          <a:stretch>
            <a:fillRect/>
          </a:stretch>
        </p:blipFill>
        <p:spPr>
          <a:xfrm>
            <a:off x="2286000" y="1371600"/>
            <a:ext cx="4572000" cy="4572000"/>
          </a:xfrm>
          <a:prstGeom prst="rect">
            <a:avLst/>
          </a:prstGeom>
        </p:spPr>
      </p:pic>
      <p:sp>
        <p:nvSpPr>
          <p:cNvPr id="6" name="TextBox 5"/>
          <p:cNvSpPr txBox="1"/>
          <p:nvPr/>
        </p:nvSpPr>
        <p:spPr>
          <a:xfrm>
            <a:off x="0" y="5943600"/>
            <a:ext cx="9144000" cy="457200"/>
          </a:xfrm>
          <a:prstGeom prst="rect">
            <a:avLst/>
          </a:prstGeom>
          <a:noFill/>
        </p:spPr>
        <p:txBody>
          <a:bodyPr wrap="none">
            <a:spAutoFit/>
          </a:bodyPr>
          <a:lstStyle/>
          <a:p>
            <a:pPr algn="ctr">
              <a:defRPr sz="1800">
                <a:latin typeface="Trebuchet MS"/>
              </a:defRPr>
            </a:pPr>
            <a:r>
              <a:t>Written by Abubakar Abid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The day before they needed to go back to the farmer, their plant had not grown at all.</a:t>
            </a:r>
          </a:p>
          <a:p>
            <a:pPr algn="ctr">
              <a:lnSpc>
                <a:spcPct val="150000"/>
              </a:lnSpc>
              <a:defRPr sz="1800">
                <a:latin typeface="Trebuchet MS"/>
              </a:defRPr>
            </a:pPr>
            <a:r>
              <a:t>The two boys were nearly in tears when they went to their babas.</a:t>
            </a:r>
          </a:p>
        </p:txBody>
      </p:sp>
      <p:pic>
        <p:nvPicPr>
          <p:cNvPr id="3" name="Picture 2" descr="page_9.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9</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'What will we say to the farmer?' Mustafa and Musa asked.</a:t>
            </a:r>
          </a:p>
          <a:p>
            <a:pPr algn="ctr">
              <a:lnSpc>
                <a:spcPct val="150000"/>
              </a:lnSpc>
              <a:defRPr sz="1800">
                <a:latin typeface="Trebuchet MS"/>
              </a:defRPr>
            </a:pPr>
            <a:r>
              <a:t>Their babas told them to tell the truth, and not be nervous or scared.</a:t>
            </a:r>
          </a:p>
        </p:txBody>
      </p:sp>
      <p:pic>
        <p:nvPicPr>
          <p:cNvPr id="3" name="Picture 2" descr="page_10.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10</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The next day, Mustafa and Musa went to visit the farm.</a:t>
            </a:r>
          </a:p>
          <a:p>
            <a:pPr algn="ctr">
              <a:lnSpc>
                <a:spcPct val="150000"/>
              </a:lnSpc>
              <a:defRPr sz="1800">
                <a:latin typeface="Trebuchet MS"/>
              </a:defRPr>
            </a:pPr>
            <a:r>
              <a:t>All their friends were there, and they all had tall, beautiful sunflowers in large pots.</a:t>
            </a:r>
          </a:p>
        </p:txBody>
      </p:sp>
      <p:pic>
        <p:nvPicPr>
          <p:cNvPr id="3" name="Picture 2" descr="page_11.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11</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Mustafa and Musa gulped nervously when the farmer came to them.</a:t>
            </a:r>
          </a:p>
          <a:p>
            <a:pPr algn="ctr">
              <a:lnSpc>
                <a:spcPct val="150000"/>
              </a:lnSpc>
              <a:defRPr sz="1800">
                <a:latin typeface="Trebuchet MS"/>
              </a:defRPr>
            </a:pPr>
            <a:r>
              <a:t>He asked, 'Where is your sunflower?'</a:t>
            </a:r>
          </a:p>
        </p:txBody>
      </p:sp>
      <p:pic>
        <p:nvPicPr>
          <p:cNvPr id="3" name="Picture 2" descr="page_12.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12</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The boys told the farmer sadly, 'We tried our best to grow our sunflower, we gave it water, sunlight, and soil, but it didn't grow at all no matter what we did.</a:t>
            </a:r>
          </a:p>
          <a:p>
            <a:pPr algn="ctr">
              <a:lnSpc>
                <a:spcPct val="150000"/>
              </a:lnSpc>
              <a:defRPr sz="1800">
                <a:latin typeface="Trebuchet MS"/>
              </a:defRPr>
            </a:pPr>
            <a:r>
              <a:t>That's the truth.'</a:t>
            </a:r>
          </a:p>
        </p:txBody>
      </p:sp>
      <p:pic>
        <p:nvPicPr>
          <p:cNvPr id="3" name="Picture 2" descr="page_13.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13</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The farmer smiled, and announced loudly, 'I will give my farm to Mustafa and Musa!'</a:t>
            </a:r>
          </a:p>
        </p:txBody>
      </p:sp>
      <p:pic>
        <p:nvPicPr>
          <p:cNvPr id="3" name="Picture 2" descr="page_14.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14</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The boys were shocked.</a:t>
            </a:r>
          </a:p>
          <a:p>
            <a:pPr algn="ctr">
              <a:lnSpc>
                <a:spcPct val="150000"/>
              </a:lnSpc>
              <a:defRPr sz="1800">
                <a:latin typeface="Trebuchet MS"/>
              </a:defRPr>
            </a:pPr>
            <a:r>
              <a:t>'Why? Our plant didn't even grow, sir.' The farmer responded softly, 'None of the plants grew.</a:t>
            </a:r>
          </a:p>
          <a:p>
            <a:pPr algn="ctr">
              <a:lnSpc>
                <a:spcPct val="150000"/>
              </a:lnSpc>
              <a:defRPr sz="1800">
                <a:latin typeface="Trebuchet MS"/>
              </a:defRPr>
            </a:pPr>
            <a:r>
              <a:t>I gave you all boiled seeds, which means that they would never grow into sunflowers at all.'</a:t>
            </a:r>
          </a:p>
        </p:txBody>
      </p:sp>
      <p:pic>
        <p:nvPicPr>
          <p:cNvPr id="3" name="Picture 2" descr="page_15.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15</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'All these other boys who have sunflowers, they must have gotten them from the store.</a:t>
            </a:r>
          </a:p>
          <a:p>
            <a:pPr algn="ctr">
              <a:lnSpc>
                <a:spcPct val="150000"/>
              </a:lnSpc>
              <a:defRPr sz="1800">
                <a:latin typeface="Trebuchet MS"/>
              </a:defRPr>
            </a:pPr>
            <a:r>
              <a:t>Since you two boys told the truth, you will get the farm, the chickens, the goats, the roses, and yes -- even the sunflowers.'</a:t>
            </a:r>
          </a:p>
        </p:txBody>
      </p:sp>
      <p:pic>
        <p:nvPicPr>
          <p:cNvPr id="3" name="Picture 2" descr="page_16.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16</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Mustafa and Musa were so happy, they said 'Alhamdulillah, we will always tell the truth' and they ran home to their babas to tell them the good news.</a:t>
            </a:r>
          </a:p>
        </p:txBody>
      </p:sp>
      <p:pic>
        <p:nvPicPr>
          <p:cNvPr id="3" name="Picture 2" descr="page_17.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17</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nSpc>
                <a:spcPct val="150000"/>
              </a:lnSpc>
            </a:pPr>
            <a:r>
              <a:rPr sz="2160">
                <a:latin typeface="Trebuchet MS"/>
              </a:rPr>
              <a:t>M</a:t>
            </a:r>
            <a:r>
              <a:rPr sz="1800">
                <a:latin typeface="Trebuchet MS"/>
              </a:rPr>
              <a:t>ustafa and Musa were two little boys who loved going to school with their friends.</a:t>
            </a:r>
          </a:p>
        </p:txBody>
      </p:sp>
      <p:pic>
        <p:nvPicPr>
          <p:cNvPr id="3" name="Picture 2" descr="page_1.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1</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Next to their school was a farmhouse and the boys would often go to the farmhouse and see the chicken and goats and roses and sunflowers on the farm.</a:t>
            </a:r>
          </a:p>
        </p:txBody>
      </p:sp>
      <p:pic>
        <p:nvPicPr>
          <p:cNvPr id="3" name="Picture 2" descr="page_2.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2</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There was a kind, old farmer who lived on the farm.</a:t>
            </a:r>
          </a:p>
          <a:p>
            <a:pPr algn="ctr">
              <a:lnSpc>
                <a:spcPct val="150000"/>
              </a:lnSpc>
              <a:defRPr sz="1800">
                <a:latin typeface="Trebuchet MS"/>
              </a:defRPr>
            </a:pPr>
            <a:r>
              <a:t>He used to let Mustafa and Musa and their friends feed the animals and pick flowers from the farm.</a:t>
            </a:r>
          </a:p>
        </p:txBody>
      </p:sp>
      <p:pic>
        <p:nvPicPr>
          <p:cNvPr id="3" name="Picture 2" descr="page_3.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3</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One day, he told the boys that he was getting too old to run the farm and he was going to give the farm to two special boys.</a:t>
            </a:r>
          </a:p>
        </p:txBody>
      </p:sp>
      <p:pic>
        <p:nvPicPr>
          <p:cNvPr id="3" name="Picture 2" descr="page_4.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4</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All of the boys wanted the farm, so they asked the farmer who he would pick.</a:t>
            </a:r>
          </a:p>
          <a:p>
            <a:pPr algn="ctr">
              <a:lnSpc>
                <a:spcPct val="150000"/>
              </a:lnSpc>
              <a:defRPr sz="1800">
                <a:latin typeface="Trebuchet MS"/>
              </a:defRPr>
            </a:pPr>
            <a:r>
              <a:t>The farmer gave each of the boys sunflower seeds and said, 'Plant the seeds and come back to me in 2 months to show me your sunflowers.'</a:t>
            </a:r>
          </a:p>
        </p:txBody>
      </p:sp>
      <p:pic>
        <p:nvPicPr>
          <p:cNvPr id="3" name="Picture 2" descr="page_5.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5</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Mustafa and Musa hurried back home to show their babas the seeds.</a:t>
            </a:r>
          </a:p>
          <a:p>
            <a:pPr algn="ctr">
              <a:lnSpc>
                <a:spcPct val="150000"/>
              </a:lnSpc>
              <a:defRPr sz="1800">
                <a:latin typeface="Trebuchet MS"/>
              </a:defRPr>
            </a:pPr>
            <a:r>
              <a:t>Their babas told them that all plants need three things: sunlight, water, and soil.</a:t>
            </a:r>
          </a:p>
        </p:txBody>
      </p:sp>
      <p:pic>
        <p:nvPicPr>
          <p:cNvPr id="3" name="Picture 2" descr="page_6.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6</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So the boys planted their seeds in a big pot with fertile soil.</a:t>
            </a:r>
          </a:p>
          <a:p>
            <a:pPr algn="ctr">
              <a:lnSpc>
                <a:spcPct val="150000"/>
              </a:lnSpc>
              <a:defRPr sz="1800">
                <a:latin typeface="Trebuchet MS"/>
              </a:defRPr>
            </a:pPr>
            <a:r>
              <a:t>They put the pot outside so it could get bright sunlight, and they watered their plant every day.</a:t>
            </a:r>
          </a:p>
        </p:txBody>
      </p:sp>
      <p:pic>
        <p:nvPicPr>
          <p:cNvPr id="3" name="Picture 2" descr="page_7.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7</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lnSpc>
                <a:spcPct val="150000"/>
              </a:lnSpc>
              <a:defRPr sz="1800">
                <a:latin typeface="Trebuchet MS"/>
              </a:defRPr>
            </a:pPr>
            <a:r>
              <a:t>But after 1 month, their plant had not grown at all! They came to their babas, who told them not to worry, and to keep trying hard.</a:t>
            </a:r>
          </a:p>
        </p:txBody>
      </p:sp>
      <p:pic>
        <p:nvPicPr>
          <p:cNvPr id="3" name="Picture 2" descr="page_8.png"/>
          <p:cNvPicPr>
            <a:picLocks noChangeAspect="1"/>
          </p:cNvPicPr>
          <p:nvPr/>
        </p:nvPicPr>
        <p:blipFill>
          <a:blip r:embed="rId2"/>
          <a:stretch>
            <a:fillRect/>
          </a:stretch>
        </p:blipFill>
        <p:spPr>
          <a:xfrm>
            <a:off x="2286000" y="1280160"/>
            <a:ext cx="4572000" cy="4572000"/>
          </a:xfrm>
          <a:prstGeom prst="rect">
            <a:avLst/>
          </a:prstGeom>
        </p:spPr>
      </p:pic>
      <p:sp>
        <p:nvSpPr>
          <p:cNvPr id="4" name="TextBox 3"/>
          <p:cNvSpPr txBox="1"/>
          <p:nvPr/>
        </p:nvSpPr>
        <p:spPr>
          <a:xfrm>
            <a:off x="0" y="5943600"/>
            <a:ext cx="9144000" cy="457200"/>
          </a:xfrm>
          <a:prstGeom prst="rect">
            <a:avLst/>
          </a:prstGeom>
          <a:noFill/>
        </p:spPr>
        <p:txBody>
          <a:bodyPr wrap="none">
            <a:spAutoFit/>
          </a:bodyPr>
          <a:lstStyle/>
          <a:p>
            <a:pPr algn="ctr">
              <a:defRPr sz="1080">
                <a:latin typeface="Trebuchet MS"/>
              </a:defRPr>
            </a:pPr>
            <a: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